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7C7C"/>
    <a:srgbClr val="9F9F9F"/>
    <a:srgbClr val="595959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目標客群人數分析</a:t>
            </a:r>
          </a:p>
        </c:rich>
      </c:tx>
      <c:layout>
        <c:manualLayout>
          <c:xMode val="edge"/>
          <c:yMode val="edge"/>
          <c:x val="0.66944444444444495"/>
          <c:y val="6.94444444444445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9.6125021409360897E-2"/>
          <c:y val="0.19524362339323001"/>
          <c:w val="0.39772922134733202"/>
          <c:h val="0.6628820355788860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DCD-4549-89A7-738A14C377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DCD-4549-89A7-738A14C377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DCD-4549-89A7-738A14C3770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DCD-4549-89A7-738A14C3770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DCD-4549-89A7-738A14C3770B}"/>
              </c:ext>
            </c:extLst>
          </c:dPt>
          <c:dLbls>
            <c:dLbl>
              <c:idx val="1"/>
              <c:layout>
                <c:manualLayout>
                  <c:x val="1.5576323987538899E-2"/>
                  <c:y val="-4.617604617604619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DCD-4549-89A7-738A14C3770B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4.0498442367601098E-2"/>
                  <c:y val="6.926406926406919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DCD-4549-89A7-738A14C3770B}"/>
                </c:ext>
                <c:ext xmlns:c15="http://schemas.microsoft.com/office/drawing/2012/chart" uri="{CE6537A1-D6FC-4f65-9D91-7224C49458BB}"/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工作表1!$B$8:$F$8</c:f>
              <c:strCache>
                <c:ptCount val="5"/>
                <c:pt idx="0">
                  <c:v>  肢體障礙者 </c:v>
                </c:pt>
                <c:pt idx="1">
                  <c:v>植物人 </c:v>
                </c:pt>
                <c:pt idx="2">
                  <c:v> 多重障礙者 </c:v>
                </c:pt>
                <c:pt idx="3">
                  <c:v>罕見疾病</c:v>
                </c:pt>
                <c:pt idx="4">
                  <c:v>其他身障類別</c:v>
                </c:pt>
              </c:strCache>
            </c:strRef>
          </c:cat>
          <c:val>
            <c:numRef>
              <c:f>工作表1!$B$10:$F$10</c:f>
              <c:numCache>
                <c:formatCode>General</c:formatCode>
                <c:ptCount val="5"/>
                <c:pt idx="0">
                  <c:v>0.217154545606699</c:v>
                </c:pt>
                <c:pt idx="1">
                  <c:v>1.9701653839072899E-3</c:v>
                </c:pt>
                <c:pt idx="2">
                  <c:v>7.8051664239824597E-2</c:v>
                </c:pt>
                <c:pt idx="3">
                  <c:v>1.08490599872322E-3</c:v>
                </c:pt>
                <c:pt idx="4">
                  <c:v>0.70173871877084604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DCD-4549-89A7-738A14C377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917334407273202"/>
          <c:y val="0.27530856719833102"/>
          <c:w val="0.28671730848458798"/>
          <c:h val="0.463143549364022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1"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79532-FB0C-4FFB-A983-2BA691637188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2BEBEAC5-F4DC-4B2F-BB43-4E22AAA9F818}">
      <dgm:prSet phldrT="[文字]"/>
      <dgm:spPr/>
      <dgm:t>
        <a:bodyPr/>
        <a:lstStyle/>
        <a:p>
          <a:r>
            <a:rPr lang="zh-TW" b="1" dirty="0"/>
            <a:t>戴上頭帶</a:t>
          </a:r>
          <a:endParaRPr lang="zh-TW" altLang="en-US" b="1" dirty="0"/>
        </a:p>
      </dgm:t>
    </dgm:pt>
    <dgm:pt modelId="{B41385D7-2E40-40C5-B070-270CE08AA69A}" type="parTrans" cxnId="{B3115A05-6EF7-47AB-81FF-BB594DDBB65A}">
      <dgm:prSet/>
      <dgm:spPr/>
      <dgm:t>
        <a:bodyPr/>
        <a:lstStyle/>
        <a:p>
          <a:endParaRPr lang="zh-TW" altLang="en-US" b="1"/>
        </a:p>
      </dgm:t>
    </dgm:pt>
    <dgm:pt modelId="{2BF7C7A7-1D3D-4CD2-BDBC-AE1B8A9ECC29}" type="sibTrans" cxnId="{B3115A05-6EF7-47AB-81FF-BB594DDBB65A}">
      <dgm:prSet/>
      <dgm:spPr/>
      <dgm:t>
        <a:bodyPr/>
        <a:lstStyle/>
        <a:p>
          <a:endParaRPr lang="zh-TW" altLang="en-US" b="1"/>
        </a:p>
      </dgm:t>
    </dgm:pt>
    <dgm:pt modelId="{A6BA5FB9-29DA-439F-B8FC-C9442675DECC}">
      <dgm:prSet phldrT="[文字]"/>
      <dgm:spPr/>
      <dgm:t>
        <a:bodyPr/>
        <a:lstStyle/>
        <a:p>
          <a:r>
            <a:rPr lang="zh-TW" b="1" dirty="0"/>
            <a:t>打開</a:t>
          </a:r>
          <a:r>
            <a:rPr lang="zh-TW" b="1" dirty="0" smtClean="0"/>
            <a:t>遊戲</a:t>
          </a:r>
          <a:r>
            <a:rPr lang="zh-TW" altLang="en-US" b="1" dirty="0" smtClean="0"/>
            <a:t>確認</a:t>
          </a:r>
          <a:r>
            <a:rPr lang="zh-TW" b="1" dirty="0" smtClean="0"/>
            <a:t>藍芽連接</a:t>
          </a:r>
          <a:endParaRPr lang="en-US" altLang="zh-TW" b="1" dirty="0" smtClean="0"/>
        </a:p>
      </dgm:t>
    </dgm:pt>
    <dgm:pt modelId="{B2C7C964-9193-48E1-88E6-723335A8EF86}" type="parTrans" cxnId="{EDDD406F-5D9D-4367-9E41-2991C9A3BE43}">
      <dgm:prSet/>
      <dgm:spPr/>
      <dgm:t>
        <a:bodyPr/>
        <a:lstStyle/>
        <a:p>
          <a:endParaRPr lang="zh-TW" altLang="en-US" b="1"/>
        </a:p>
      </dgm:t>
    </dgm:pt>
    <dgm:pt modelId="{87CF35D6-8EBC-4658-B662-8D983E5C4F97}" type="sibTrans" cxnId="{EDDD406F-5D9D-4367-9E41-2991C9A3BE43}">
      <dgm:prSet/>
      <dgm:spPr/>
      <dgm:t>
        <a:bodyPr/>
        <a:lstStyle/>
        <a:p>
          <a:endParaRPr lang="zh-TW" altLang="en-US" b="1"/>
        </a:p>
      </dgm:t>
    </dgm:pt>
    <dgm:pt modelId="{07988C82-7423-456E-89A2-ABE2903329A1}">
      <dgm:prSet phldrT="[文字]"/>
      <dgm:spPr/>
      <dgm:t>
        <a:bodyPr/>
        <a:lstStyle/>
        <a:p>
          <a:r>
            <a:rPr lang="zh-TW" b="1"/>
            <a:t>藍芽與</a:t>
          </a:r>
          <a:r>
            <a:rPr lang="zh-TW" altLang="en-US" b="1"/>
            <a:t>電腦本機</a:t>
          </a:r>
          <a:r>
            <a:rPr lang="zh-TW" b="1"/>
            <a:t>配對</a:t>
          </a:r>
          <a:endParaRPr lang="zh-TW" altLang="en-US" b="1"/>
        </a:p>
      </dgm:t>
    </dgm:pt>
    <dgm:pt modelId="{7533782A-66F3-45DC-B19A-24A421882B02}" type="parTrans" cxnId="{9ABFA844-6C29-4054-BC32-DCC0D7E05D22}">
      <dgm:prSet/>
      <dgm:spPr/>
      <dgm:t>
        <a:bodyPr/>
        <a:lstStyle/>
        <a:p>
          <a:endParaRPr lang="zh-TW" altLang="en-US" b="1"/>
        </a:p>
      </dgm:t>
    </dgm:pt>
    <dgm:pt modelId="{B6B7F06D-47AB-4839-BAEA-6F8D5CE99B86}" type="sibTrans" cxnId="{9ABFA844-6C29-4054-BC32-DCC0D7E05D22}">
      <dgm:prSet/>
      <dgm:spPr/>
      <dgm:t>
        <a:bodyPr/>
        <a:lstStyle/>
        <a:p>
          <a:endParaRPr lang="zh-TW" altLang="en-US" b="1"/>
        </a:p>
      </dgm:t>
    </dgm:pt>
    <dgm:pt modelId="{2EE12FAA-A68B-46F2-8D9A-9461DAEC0BBC}">
      <dgm:prSet phldrT="[文字]"/>
      <dgm:spPr/>
      <dgm:t>
        <a:bodyPr/>
        <a:lstStyle/>
        <a:p>
          <a:r>
            <a:rPr lang="zh-TW" b="1"/>
            <a:t>開始遊玩</a:t>
          </a:r>
          <a:endParaRPr lang="zh-TW" altLang="en-US" b="1"/>
        </a:p>
      </dgm:t>
    </dgm:pt>
    <dgm:pt modelId="{9D1CA075-7608-4A06-A912-6D3361D44785}" type="sibTrans" cxnId="{7DE3AB6B-D10D-4FD2-A613-B4FA09650D64}">
      <dgm:prSet/>
      <dgm:spPr/>
      <dgm:t>
        <a:bodyPr/>
        <a:lstStyle/>
        <a:p>
          <a:endParaRPr lang="zh-TW" altLang="en-US" b="1"/>
        </a:p>
      </dgm:t>
    </dgm:pt>
    <dgm:pt modelId="{98BAE4C7-FFB2-440A-ACE9-FEEDC72E778A}" type="parTrans" cxnId="{7DE3AB6B-D10D-4FD2-A613-B4FA09650D64}">
      <dgm:prSet/>
      <dgm:spPr/>
      <dgm:t>
        <a:bodyPr/>
        <a:lstStyle/>
        <a:p>
          <a:endParaRPr lang="zh-TW" altLang="en-US" b="1"/>
        </a:p>
      </dgm:t>
    </dgm:pt>
    <dgm:pt modelId="{3C3C0629-AF1E-48F0-A96B-4B4A44E2BEA7}" type="pres">
      <dgm:prSet presAssocID="{83F79532-FB0C-4FFB-A983-2BA691637188}" presName="diagram" presStyleCnt="0">
        <dgm:presLayoutVars>
          <dgm:dir/>
          <dgm:resizeHandles val="exact"/>
        </dgm:presLayoutVars>
      </dgm:prSet>
      <dgm:spPr/>
    </dgm:pt>
    <dgm:pt modelId="{FC03F8AD-1224-4228-B9F3-5711B87419FE}" type="pres">
      <dgm:prSet presAssocID="{2BEBEAC5-F4DC-4B2F-BB43-4E22AAA9F81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93E3D4-CE98-4946-91F0-CBD55D416D84}" type="pres">
      <dgm:prSet presAssocID="{2BF7C7A7-1D3D-4CD2-BDBC-AE1B8A9ECC29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891F9135-ED40-452C-ABBE-2C16619EB7FF}" type="pres">
      <dgm:prSet presAssocID="{2BF7C7A7-1D3D-4CD2-BDBC-AE1B8A9ECC29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E0054A45-0648-4382-8B25-B3B8E5F1D6EA}" type="pres">
      <dgm:prSet presAssocID="{07988C82-7423-456E-89A2-ABE2903329A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9B75B28-641C-4F35-A730-17CD7902D630}" type="pres">
      <dgm:prSet presAssocID="{B6B7F06D-47AB-4839-BAEA-6F8D5CE99B86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E677A9D-EFA7-4502-93F6-D2C22A858F9C}" type="pres">
      <dgm:prSet presAssocID="{B6B7F06D-47AB-4839-BAEA-6F8D5CE99B86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5103EBE-52DF-43FF-9C13-0248273D7463}" type="pres">
      <dgm:prSet presAssocID="{A6BA5FB9-29DA-439F-B8FC-C9442675DEC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F5FA28-668C-4C94-B2F2-1DF0E49E07A5}" type="pres">
      <dgm:prSet presAssocID="{87CF35D6-8EBC-4658-B662-8D983E5C4F97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3C5F19-78FA-4395-80E6-342EA62E003D}" type="pres">
      <dgm:prSet presAssocID="{87CF35D6-8EBC-4658-B662-8D983E5C4F97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66BC6F8-171C-43B7-8B8D-52695E567CF6}" type="pres">
      <dgm:prSet presAssocID="{2EE12FAA-A68B-46F2-8D9A-9461DAEC0BB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8382CB6-74B4-40BD-B352-B9AD70F5088A}" type="presOf" srcId="{B6B7F06D-47AB-4839-BAEA-6F8D5CE99B86}" destId="{3E677A9D-EFA7-4502-93F6-D2C22A858F9C}" srcOrd="1" destOrd="0" presId="urn:microsoft.com/office/officeart/2005/8/layout/process5"/>
    <dgm:cxn modelId="{9B94F795-B470-43CC-B55D-0FEDC00CEC17}" type="presOf" srcId="{83F79532-FB0C-4FFB-A983-2BA691637188}" destId="{3C3C0629-AF1E-48F0-A96B-4B4A44E2BEA7}" srcOrd="0" destOrd="0" presId="urn:microsoft.com/office/officeart/2005/8/layout/process5"/>
    <dgm:cxn modelId="{EDDD406F-5D9D-4367-9E41-2991C9A3BE43}" srcId="{83F79532-FB0C-4FFB-A983-2BA691637188}" destId="{A6BA5FB9-29DA-439F-B8FC-C9442675DECC}" srcOrd="2" destOrd="0" parTransId="{B2C7C964-9193-48E1-88E6-723335A8EF86}" sibTransId="{87CF35D6-8EBC-4658-B662-8D983E5C4F97}"/>
    <dgm:cxn modelId="{B949FD3D-E5EF-470A-8A06-38ADCDFEBF4A}" type="presOf" srcId="{2BEBEAC5-F4DC-4B2F-BB43-4E22AAA9F818}" destId="{FC03F8AD-1224-4228-B9F3-5711B87419FE}" srcOrd="0" destOrd="0" presId="urn:microsoft.com/office/officeart/2005/8/layout/process5"/>
    <dgm:cxn modelId="{9ABFA844-6C29-4054-BC32-DCC0D7E05D22}" srcId="{83F79532-FB0C-4FFB-A983-2BA691637188}" destId="{07988C82-7423-456E-89A2-ABE2903329A1}" srcOrd="1" destOrd="0" parTransId="{7533782A-66F3-45DC-B19A-24A421882B02}" sibTransId="{B6B7F06D-47AB-4839-BAEA-6F8D5CE99B86}"/>
    <dgm:cxn modelId="{9BF12338-7BAD-44DE-A348-D1043B795D15}" type="presOf" srcId="{87CF35D6-8EBC-4658-B662-8D983E5C4F97}" destId="{883C5F19-78FA-4395-80E6-342EA62E003D}" srcOrd="1" destOrd="0" presId="urn:microsoft.com/office/officeart/2005/8/layout/process5"/>
    <dgm:cxn modelId="{C57C383E-ACDF-49C4-A932-AFF49795A134}" type="presOf" srcId="{2BF7C7A7-1D3D-4CD2-BDBC-AE1B8A9ECC29}" destId="{891F9135-ED40-452C-ABBE-2C16619EB7FF}" srcOrd="1" destOrd="0" presId="urn:microsoft.com/office/officeart/2005/8/layout/process5"/>
    <dgm:cxn modelId="{F565FAF0-0B99-437C-968A-6B8478CA9A67}" type="presOf" srcId="{87CF35D6-8EBC-4658-B662-8D983E5C4F97}" destId="{16F5FA28-668C-4C94-B2F2-1DF0E49E07A5}" srcOrd="0" destOrd="0" presId="urn:microsoft.com/office/officeart/2005/8/layout/process5"/>
    <dgm:cxn modelId="{1FD1234E-B677-45D6-8374-F19F08D6AC56}" type="presOf" srcId="{B6B7F06D-47AB-4839-BAEA-6F8D5CE99B86}" destId="{39B75B28-641C-4F35-A730-17CD7902D630}" srcOrd="0" destOrd="0" presId="urn:microsoft.com/office/officeart/2005/8/layout/process5"/>
    <dgm:cxn modelId="{7DE3AB6B-D10D-4FD2-A613-B4FA09650D64}" srcId="{83F79532-FB0C-4FFB-A983-2BA691637188}" destId="{2EE12FAA-A68B-46F2-8D9A-9461DAEC0BBC}" srcOrd="3" destOrd="0" parTransId="{98BAE4C7-FFB2-440A-ACE9-FEEDC72E778A}" sibTransId="{9D1CA075-7608-4A06-A912-6D3361D44785}"/>
    <dgm:cxn modelId="{B3115A05-6EF7-47AB-81FF-BB594DDBB65A}" srcId="{83F79532-FB0C-4FFB-A983-2BA691637188}" destId="{2BEBEAC5-F4DC-4B2F-BB43-4E22AAA9F818}" srcOrd="0" destOrd="0" parTransId="{B41385D7-2E40-40C5-B070-270CE08AA69A}" sibTransId="{2BF7C7A7-1D3D-4CD2-BDBC-AE1B8A9ECC29}"/>
    <dgm:cxn modelId="{F5CAD49E-72F0-4C5A-BF74-87433910CDF3}" type="presOf" srcId="{2EE12FAA-A68B-46F2-8D9A-9461DAEC0BBC}" destId="{766BC6F8-171C-43B7-8B8D-52695E567CF6}" srcOrd="0" destOrd="0" presId="urn:microsoft.com/office/officeart/2005/8/layout/process5"/>
    <dgm:cxn modelId="{D2538D15-ECFC-44FF-94E7-060071BA766F}" type="presOf" srcId="{2BF7C7A7-1D3D-4CD2-BDBC-AE1B8A9ECC29}" destId="{9993E3D4-CE98-4946-91F0-CBD55D416D84}" srcOrd="0" destOrd="0" presId="urn:microsoft.com/office/officeart/2005/8/layout/process5"/>
    <dgm:cxn modelId="{E9654CAF-1F61-4E38-85CB-BBEAF93EE830}" type="presOf" srcId="{07988C82-7423-456E-89A2-ABE2903329A1}" destId="{E0054A45-0648-4382-8B25-B3B8E5F1D6EA}" srcOrd="0" destOrd="0" presId="urn:microsoft.com/office/officeart/2005/8/layout/process5"/>
    <dgm:cxn modelId="{AF4C271C-168A-48EA-9BEC-BBCF45A3D472}" type="presOf" srcId="{A6BA5FB9-29DA-439F-B8FC-C9442675DECC}" destId="{B5103EBE-52DF-43FF-9C13-0248273D7463}" srcOrd="0" destOrd="0" presId="urn:microsoft.com/office/officeart/2005/8/layout/process5"/>
    <dgm:cxn modelId="{4C415336-E03F-4167-8B93-0251BC132262}" type="presParOf" srcId="{3C3C0629-AF1E-48F0-A96B-4B4A44E2BEA7}" destId="{FC03F8AD-1224-4228-B9F3-5711B87419FE}" srcOrd="0" destOrd="0" presId="urn:microsoft.com/office/officeart/2005/8/layout/process5"/>
    <dgm:cxn modelId="{9EB44EC1-E699-4DE1-A4ED-BB94EFD9A99C}" type="presParOf" srcId="{3C3C0629-AF1E-48F0-A96B-4B4A44E2BEA7}" destId="{9993E3D4-CE98-4946-91F0-CBD55D416D84}" srcOrd="1" destOrd="0" presId="urn:microsoft.com/office/officeart/2005/8/layout/process5"/>
    <dgm:cxn modelId="{6E86F8AB-AF99-4A3D-9EDB-633706A6526B}" type="presParOf" srcId="{9993E3D4-CE98-4946-91F0-CBD55D416D84}" destId="{891F9135-ED40-452C-ABBE-2C16619EB7FF}" srcOrd="0" destOrd="0" presId="urn:microsoft.com/office/officeart/2005/8/layout/process5"/>
    <dgm:cxn modelId="{A0522834-E157-4DBC-824E-EF4505048BF7}" type="presParOf" srcId="{3C3C0629-AF1E-48F0-A96B-4B4A44E2BEA7}" destId="{E0054A45-0648-4382-8B25-B3B8E5F1D6EA}" srcOrd="2" destOrd="0" presId="urn:microsoft.com/office/officeart/2005/8/layout/process5"/>
    <dgm:cxn modelId="{E0FCD7B8-4018-4EB7-955A-53AC5A79318C}" type="presParOf" srcId="{3C3C0629-AF1E-48F0-A96B-4B4A44E2BEA7}" destId="{39B75B28-641C-4F35-A730-17CD7902D630}" srcOrd="3" destOrd="0" presId="urn:microsoft.com/office/officeart/2005/8/layout/process5"/>
    <dgm:cxn modelId="{E6D46350-B11C-45AF-AD76-631049FD7FD3}" type="presParOf" srcId="{39B75B28-641C-4F35-A730-17CD7902D630}" destId="{3E677A9D-EFA7-4502-93F6-D2C22A858F9C}" srcOrd="0" destOrd="0" presId="urn:microsoft.com/office/officeart/2005/8/layout/process5"/>
    <dgm:cxn modelId="{B396144D-7E2B-484F-B8EC-F31F0945D112}" type="presParOf" srcId="{3C3C0629-AF1E-48F0-A96B-4B4A44E2BEA7}" destId="{B5103EBE-52DF-43FF-9C13-0248273D7463}" srcOrd="4" destOrd="0" presId="urn:microsoft.com/office/officeart/2005/8/layout/process5"/>
    <dgm:cxn modelId="{62999F2D-E715-40CE-9F5B-9EEFD96ABEFF}" type="presParOf" srcId="{3C3C0629-AF1E-48F0-A96B-4B4A44E2BEA7}" destId="{16F5FA28-668C-4C94-B2F2-1DF0E49E07A5}" srcOrd="5" destOrd="0" presId="urn:microsoft.com/office/officeart/2005/8/layout/process5"/>
    <dgm:cxn modelId="{75D0E062-0409-4BF6-96A2-C58F0534DC85}" type="presParOf" srcId="{16F5FA28-668C-4C94-B2F2-1DF0E49E07A5}" destId="{883C5F19-78FA-4395-80E6-342EA62E003D}" srcOrd="0" destOrd="0" presId="urn:microsoft.com/office/officeart/2005/8/layout/process5"/>
    <dgm:cxn modelId="{DC279F61-41BB-4E80-B240-C2A33E08D295}" type="presParOf" srcId="{3C3C0629-AF1E-48F0-A96B-4B4A44E2BEA7}" destId="{766BC6F8-171C-43B7-8B8D-52695E567CF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b="1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nci-horizon-2020.eu/roadmap" TargetMode="External"/><Relationship Id="rId2" Type="http://schemas.openxmlformats.org/officeDocument/2006/relationships/hyperlink" Target="https://newzoo.com/insights/articles/newzoos-trends-to-watch-in-2019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p.mohw.gov.tw/DOS/cp-2976-13815-113.html" TargetMode="External"/><Relationship Id="rId4" Type="http://schemas.openxmlformats.org/officeDocument/2006/relationships/hyperlink" Target="http://www.frost.com/d67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+mj-ea"/>
              </a:rPr>
              <a:t>Flappy Brain</a:t>
            </a:r>
            <a:endParaRPr lang="zh-TW" altLang="en-US" b="1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P76071399/</a:t>
            </a:r>
            <a:r>
              <a:rPr lang="zh-TW" altLang="zh-TW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陳彥儒</a:t>
            </a:r>
            <a:r>
              <a:rPr lang="en-US" altLang="zh-TW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	</a:t>
            </a:r>
            <a:r>
              <a:rPr lang="en-US" altLang="zh-TW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P76071129</a:t>
            </a:r>
            <a:r>
              <a:rPr lang="en-US" altLang="zh-TW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r>
              <a:rPr lang="zh-TW" altLang="zh-TW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高至</a:t>
            </a:r>
            <a:r>
              <a:rPr lang="zh-TW" altLang="zh-TW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柔</a:t>
            </a:r>
            <a:endParaRPr lang="en-US" altLang="zh-TW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en-US" altLang="zh-TW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Q56084022</a:t>
            </a:r>
            <a:r>
              <a:rPr lang="en-US" altLang="zh-TW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r>
              <a:rPr lang="zh-TW" altLang="zh-TW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洪浩</a:t>
            </a:r>
            <a:r>
              <a:rPr lang="zh-TW" altLang="zh-TW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祐</a:t>
            </a:r>
            <a:r>
              <a:rPr lang="en-US" altLang="zh-TW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	Q56074108/</a:t>
            </a:r>
            <a:r>
              <a:rPr lang="zh-TW" altLang="zh-TW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盧晏</a:t>
            </a:r>
            <a:r>
              <a:rPr lang="zh-TW" altLang="zh-TW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慈</a:t>
            </a:r>
            <a:endParaRPr lang="zh-TW" altLang="zh-TW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593403" y="4670246"/>
            <a:ext cx="2361783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2019/05/23</a:t>
            </a:r>
          </a:p>
          <a:p>
            <a:r>
              <a:rPr lang="zh-TW" altLang="en-US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指導教</a:t>
            </a:r>
            <a:r>
              <a:rPr lang="zh-TW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授</a:t>
            </a:r>
            <a:r>
              <a:rPr lang="en-US" altLang="zh-TW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r>
              <a:rPr lang="zh-TW" altLang="en-US" b="1" dirty="0" smtClean="0">
                <a:latin typeface="Yu Gothic Light" panose="020B0300000000000000" pitchFamily="34" charset="-128"/>
                <a:ea typeface="Yu Gothic Light" panose="020B0300000000000000" pitchFamily="34" charset="-128"/>
              </a:rPr>
              <a:t> 藍崑展</a:t>
            </a:r>
            <a:endParaRPr lang="zh-TW" altLang="zh-TW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87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相關</a:t>
            </a:r>
            <a:r>
              <a:rPr lang="zh-TW" altLang="en-US" b="1" dirty="0"/>
              <a:t>產品競爭分析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923781"/>
              </p:ext>
            </p:extLst>
          </p:nvPr>
        </p:nvGraphicFramePr>
        <p:xfrm>
          <a:off x="3652349" y="1123837"/>
          <a:ext cx="7943441" cy="4990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2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0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13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13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113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59893">
                <a:tc>
                  <a:txBody>
                    <a:bodyPr/>
                    <a:lstStyle/>
                    <a:p>
                      <a:pPr algn="ctr"/>
                      <a:endParaRPr lang="zh-TW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 cap="all" dirty="0">
                          <a:effectLst/>
                        </a:rPr>
                        <a:t>本系統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cap="all" dirty="0">
                          <a:effectLst/>
                        </a:rPr>
                        <a:t>輕巧隱藏式腦波儀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cap="all" dirty="0" err="1">
                          <a:effectLst/>
                        </a:rPr>
                        <a:t>BrainLink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cap="all">
                          <a:effectLst/>
                        </a:rPr>
                        <a:t>NeuroSky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451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 dirty="0" smtClean="0">
                          <a:effectLst/>
                        </a:rPr>
                        <a:t>產品</a:t>
                      </a:r>
                      <a:endParaRPr lang="en-US" altLang="zh-TW" sz="1800" kern="12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 dirty="0" smtClean="0">
                          <a:effectLst/>
                        </a:rPr>
                        <a:t>外觀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kern="12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kern="12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>
                          <a:effectLst/>
                        </a:rPr>
                        <a:t>價格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cap="all" dirty="0">
                          <a:effectLst/>
                        </a:rPr>
                        <a:t>$99.99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</a:rPr>
                        <a:t>需詢價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cap="all" dirty="0" smtClean="0">
                          <a:effectLst/>
                        </a:rPr>
                        <a:t>$315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cap="all" dirty="0">
                          <a:effectLst/>
                        </a:rPr>
                        <a:t>$99.99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4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>
                          <a:effectLst/>
                        </a:rPr>
                        <a:t>介面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4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>
                          <a:effectLst/>
                        </a:rPr>
                        <a:t>遊戲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4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>
                          <a:effectLst/>
                        </a:rPr>
                        <a:t>美觀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4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 dirty="0" smtClean="0">
                          <a:effectLst/>
                        </a:rPr>
                        <a:t>目標</a:t>
                      </a:r>
                      <a:endParaRPr lang="en-US" altLang="zh-TW" sz="1800" kern="12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 dirty="0" smtClean="0">
                          <a:effectLst/>
                        </a:rPr>
                        <a:t>客</a:t>
                      </a:r>
                      <a:r>
                        <a:rPr lang="zh-TW" sz="1800" kern="1200" dirty="0">
                          <a:effectLst/>
                        </a:rPr>
                        <a:t>群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effectLst/>
                        </a:rPr>
                        <a:t>身心障礙</a:t>
                      </a:r>
                      <a:endParaRPr lang="en-US" altLang="zh-TW" sz="18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dirty="0" smtClean="0">
                          <a:effectLst/>
                        </a:rPr>
                        <a:t>人士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</a:rPr>
                        <a:t>研究人員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</a:rPr>
                        <a:t>一般民眾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</a:rPr>
                        <a:t>研究、教育人員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58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200" dirty="0">
                          <a:effectLst/>
                        </a:rPr>
                        <a:t>應用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</a:rPr>
                        <a:t>娛樂、訓練專注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</a:rPr>
                        <a:t>顯示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>
                          <a:effectLst/>
                        </a:rPr>
                        <a:t>顯示、娛樂、訓練專注</a:t>
                      </a:r>
                      <a:r>
                        <a:rPr lang="en-US" sz="1800">
                          <a:effectLst/>
                        </a:rPr>
                        <a:t>/</a:t>
                      </a:r>
                      <a:r>
                        <a:rPr lang="zh-TW" sz="1800">
                          <a:effectLst/>
                        </a:rPr>
                        <a:t>放鬆、老人健腦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顯示、訓練專注</a:t>
                      </a:r>
                      <a:r>
                        <a:rPr lang="en-US" sz="1800" dirty="0">
                          <a:effectLst/>
                        </a:rPr>
                        <a:t>/</a:t>
                      </a:r>
                      <a:r>
                        <a:rPr lang="zh-TW" sz="1800" dirty="0">
                          <a:effectLst/>
                        </a:rPr>
                        <a:t>放鬆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4769592" y="1634979"/>
            <a:ext cx="6640081" cy="1311460"/>
            <a:chOff x="4955709" y="1626887"/>
            <a:chExt cx="6640081" cy="1311460"/>
          </a:xfrm>
        </p:grpSpPr>
        <p:pic>
          <p:nvPicPr>
            <p:cNvPr id="1028" name="圖片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09" y="2131744"/>
              <a:ext cx="1349495" cy="76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圖片 6" descr="http://www.pitotech.com.tw/contents/media/l_011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75"/>
            <a:stretch>
              <a:fillRect/>
            </a:stretch>
          </p:blipFill>
          <p:spPr bwMode="auto">
            <a:xfrm flipH="1">
              <a:off x="6535890" y="1666409"/>
              <a:ext cx="1459939" cy="1232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圖片 5" descr="https://ct.yimg.com/xd/api/res/1.2/00A159Iqa.43gKO8oiFbxQ--/YXBwaWQ9eXR3YXVjdGlvbnNlcnZpY2U7aD0xMDAwO3E9ODU7cm90YXRlPWF1dG87dz0xMDAw/https:/s.yimg.com/ob/image/e2d126e3-f445-42af-9128-99ea9089ae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3" b="27632"/>
            <a:stretch>
              <a:fillRect/>
            </a:stretch>
          </p:blipFill>
          <p:spPr bwMode="auto">
            <a:xfrm flipH="1">
              <a:off x="8208841" y="1857574"/>
              <a:ext cx="1729987" cy="850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圖片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154" y="1626887"/>
              <a:ext cx="1331636" cy="1311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07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市場經濟</a:t>
            </a:r>
            <a:r>
              <a:rPr lang="zh-TW" altLang="en-US" dirty="0"/>
              <a:t>價值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9267" y="864108"/>
            <a:ext cx="7516227" cy="5120640"/>
          </a:xfrm>
        </p:spPr>
        <p:txBody>
          <a:bodyPr anchor="t">
            <a:normAutofit/>
          </a:bodyPr>
          <a:lstStyle/>
          <a:p>
            <a:r>
              <a:rPr lang="en-US" altLang="zh-TW" spc="100" dirty="0"/>
              <a:t>2018</a:t>
            </a:r>
            <a:r>
              <a:rPr lang="zh-TW" altLang="en-US" spc="100" dirty="0"/>
              <a:t>年衛福部統計，國內總身障人口約為</a:t>
            </a:r>
            <a:r>
              <a:rPr lang="en-US" altLang="zh-TW" spc="100" dirty="0"/>
              <a:t>1,173,978</a:t>
            </a:r>
            <a:r>
              <a:rPr lang="zh-TW" altLang="en-US" spc="100" dirty="0"/>
              <a:t>，不能正常使用肢體大致分為肢體障礙者、植物人、多重障礙者與罕見疾病者，其總人數約</a:t>
            </a:r>
            <a:r>
              <a:rPr lang="en-US" altLang="zh-TW" spc="100" dirty="0"/>
              <a:t>498,978</a:t>
            </a:r>
            <a:r>
              <a:rPr lang="zh-TW" altLang="en-US" spc="100" dirty="0"/>
              <a:t>人，佔總身障者約</a:t>
            </a:r>
            <a:r>
              <a:rPr lang="en-US" altLang="zh-TW" spc="100" dirty="0"/>
              <a:t>30.83%</a:t>
            </a:r>
            <a:r>
              <a:rPr lang="zh-TW" altLang="en-US" spc="100" dirty="0"/>
              <a:t>，佔總人口約</a:t>
            </a:r>
            <a:r>
              <a:rPr lang="en-US" altLang="zh-TW" spc="100" dirty="0"/>
              <a:t>2.12</a:t>
            </a:r>
            <a:r>
              <a:rPr lang="en-US" altLang="zh-TW" spc="100" dirty="0" smtClean="0"/>
              <a:t>%</a:t>
            </a:r>
            <a:endParaRPr lang="en-US" altLang="zh-TW" spc="100" dirty="0"/>
          </a:p>
        </p:txBody>
      </p:sp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3691320528"/>
              </p:ext>
            </p:extLst>
          </p:nvPr>
        </p:nvGraphicFramePr>
        <p:xfrm>
          <a:off x="4057650" y="2328862"/>
          <a:ext cx="7034022" cy="374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706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市場經濟價值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(Con.)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9267" y="864108"/>
            <a:ext cx="7516227" cy="2574036"/>
          </a:xfrm>
        </p:spPr>
        <p:txBody>
          <a:bodyPr anchor="t">
            <a:normAutofit/>
          </a:bodyPr>
          <a:lstStyle/>
          <a:p>
            <a:r>
              <a:rPr lang="zh-TW" altLang="zh-TW" spc="100" dirty="0"/>
              <a:t>根據</a:t>
            </a:r>
            <a:r>
              <a:rPr lang="en-US" altLang="zh-TW" spc="100" dirty="0"/>
              <a:t>Frost &amp; Sullivan</a:t>
            </a:r>
            <a:r>
              <a:rPr lang="zh-TW" altLang="zh-TW" spc="100" dirty="0"/>
              <a:t>的調查研究，腦機介面的產業營收預估</a:t>
            </a:r>
            <a:r>
              <a:rPr lang="en-US" altLang="zh-TW" spc="100" dirty="0"/>
              <a:t>2014</a:t>
            </a:r>
            <a:r>
              <a:rPr lang="zh-TW" altLang="zh-TW" spc="100" dirty="0"/>
              <a:t>年全球營收為</a:t>
            </a:r>
            <a:r>
              <a:rPr lang="en-US" altLang="zh-TW" spc="100" dirty="0"/>
              <a:t>7.6</a:t>
            </a:r>
            <a:r>
              <a:rPr lang="zh-TW" altLang="zh-TW" spc="100" dirty="0"/>
              <a:t>億美元，</a:t>
            </a:r>
            <a:r>
              <a:rPr lang="en-US" altLang="zh-TW" spc="100" dirty="0"/>
              <a:t>2015</a:t>
            </a:r>
            <a:r>
              <a:rPr lang="zh-TW" altLang="zh-TW" spc="100" dirty="0"/>
              <a:t>年將為</a:t>
            </a:r>
            <a:r>
              <a:rPr lang="en-US" altLang="zh-TW" spc="100" dirty="0"/>
              <a:t>8.5</a:t>
            </a:r>
            <a:r>
              <a:rPr lang="zh-TW" altLang="zh-TW" spc="100" dirty="0"/>
              <a:t>億美元，</a:t>
            </a:r>
            <a:r>
              <a:rPr lang="en-US" altLang="zh-TW" spc="100" dirty="0"/>
              <a:t>2016</a:t>
            </a:r>
            <a:r>
              <a:rPr lang="zh-TW" altLang="zh-TW" spc="100" dirty="0"/>
              <a:t>年將為</a:t>
            </a:r>
            <a:r>
              <a:rPr lang="en-US" altLang="zh-TW" spc="100" dirty="0"/>
              <a:t>9.5</a:t>
            </a:r>
            <a:r>
              <a:rPr lang="zh-TW" altLang="zh-TW" spc="100" dirty="0"/>
              <a:t>億美元，到</a:t>
            </a:r>
            <a:r>
              <a:rPr lang="en-US" altLang="zh-TW" spc="100" dirty="0"/>
              <a:t>2020</a:t>
            </a:r>
            <a:r>
              <a:rPr lang="zh-TW" altLang="zh-TW" spc="100" dirty="0"/>
              <a:t>年預測為</a:t>
            </a:r>
            <a:r>
              <a:rPr lang="en-US" altLang="zh-TW" spc="100" dirty="0"/>
              <a:t>15</a:t>
            </a:r>
            <a:r>
              <a:rPr lang="zh-TW" altLang="zh-TW" spc="100" dirty="0"/>
              <a:t>億美元，其營收年化複合成長率為</a:t>
            </a:r>
            <a:r>
              <a:rPr lang="en-US" altLang="zh-TW" spc="100" dirty="0"/>
              <a:t>12</a:t>
            </a:r>
            <a:r>
              <a:rPr lang="en-US" altLang="zh-TW" spc="100" dirty="0" smtClean="0"/>
              <a:t>%</a:t>
            </a:r>
            <a:endParaRPr lang="en-US" altLang="zh-TW" spc="100" dirty="0"/>
          </a:p>
          <a:p>
            <a:r>
              <a:rPr lang="zh-TW" altLang="zh-TW" dirty="0"/>
              <a:t>透過腦機介面運用，使得使用者能隨心所欲在遊戲上，並提升自己在遊戲裡的戰鬥力，在潛移默化中改善專注力，有別於一般博奕</a:t>
            </a:r>
            <a:r>
              <a:rPr lang="zh-TW" altLang="zh-TW" dirty="0" smtClean="0"/>
              <a:t>遊戲</a:t>
            </a:r>
            <a:endParaRPr lang="en-US" altLang="zh-TW" spc="100" dirty="0"/>
          </a:p>
        </p:txBody>
      </p:sp>
      <p:sp>
        <p:nvSpPr>
          <p:cNvPr id="4" name="向右箭號 3"/>
          <p:cNvSpPr/>
          <p:nvPr/>
        </p:nvSpPr>
        <p:spPr>
          <a:xfrm>
            <a:off x="3995928" y="4224528"/>
            <a:ext cx="493776" cy="53035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4617720" y="3876618"/>
            <a:ext cx="6767774" cy="1362894"/>
          </a:xfrm>
          <a:prstGeom prst="roundRect">
            <a:avLst/>
          </a:prstGeom>
          <a:noFill/>
          <a:ln w="5715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zh-TW" altLang="zh-TW" b="1" dirty="0" smtClean="0">
                <a:solidFill>
                  <a:srgbClr val="7C7C7C"/>
                </a:solidFill>
                <a:latin typeface="+mn-ea"/>
              </a:rPr>
              <a:t>國內</a:t>
            </a:r>
            <a:r>
              <a:rPr lang="zh-TW" altLang="zh-TW" b="1" dirty="0">
                <a:solidFill>
                  <a:srgbClr val="7C7C7C"/>
                </a:solidFill>
                <a:latin typeface="+mn-ea"/>
              </a:rPr>
              <a:t>無法使用現行遊戲的人口基數不算</a:t>
            </a:r>
            <a:r>
              <a:rPr lang="zh-TW" altLang="zh-TW" b="1" dirty="0" smtClean="0">
                <a:solidFill>
                  <a:srgbClr val="7C7C7C"/>
                </a:solidFill>
                <a:latin typeface="+mn-ea"/>
              </a:rPr>
              <a:t>少</a:t>
            </a:r>
            <a:endParaRPr lang="en-US" altLang="zh-TW" b="1" dirty="0" smtClean="0">
              <a:solidFill>
                <a:srgbClr val="7C7C7C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 smtClean="0">
                <a:solidFill>
                  <a:srgbClr val="7C7C7C"/>
                </a:solidFill>
                <a:latin typeface="+mn-ea"/>
              </a:rPr>
              <a:t>腦機介面產值是有逐年增加的趨勢</a:t>
            </a:r>
            <a:endParaRPr lang="en-US" altLang="zh-TW" b="1" dirty="0">
              <a:solidFill>
                <a:srgbClr val="7C7C7C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solidFill>
                  <a:srgbClr val="7C7C7C"/>
                </a:solidFill>
                <a:latin typeface="+mn-ea"/>
              </a:rPr>
              <a:t>若能將我們的產品推廣到身障者之外的一般使用者，除了醫療產業之外對於社會亦有正面意義</a:t>
            </a:r>
            <a:r>
              <a:rPr lang="zh-TW" altLang="en-US" b="1" dirty="0" smtClean="0">
                <a:solidFill>
                  <a:srgbClr val="7C7C7C"/>
                </a:solidFill>
                <a:latin typeface="+mn-ea"/>
              </a:rPr>
              <a:t>。</a:t>
            </a:r>
            <a:endParaRPr lang="en-US" altLang="zh-TW" b="1" dirty="0" smtClean="0">
              <a:solidFill>
                <a:srgbClr val="7C7C7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37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專案進度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581419" y="4033579"/>
            <a:ext cx="3761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/>
              <a:t>已完成：</a:t>
            </a:r>
            <a:endParaRPr kumimoji="1" lang="en-US" altLang="zh-TW" dirty="0" smtClean="0"/>
          </a:p>
          <a:p>
            <a:r>
              <a:rPr kumimoji="1" lang="zh-TW" altLang="en-US" dirty="0" smtClean="0"/>
              <a:t>遊戲程式設計（還未連上腦波儀器，目前已空白鍵暫時取代扎眼反應）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進行中：</a:t>
            </a:r>
            <a:endParaRPr kumimoji="1" lang="en-US" altLang="zh-TW" dirty="0" smtClean="0"/>
          </a:p>
          <a:p>
            <a:r>
              <a:rPr kumimoji="1" lang="zh-TW" altLang="en-US" dirty="0" smtClean="0"/>
              <a:t>腦波裝置的資料接收。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產品製作。</a:t>
            </a:r>
            <a:endParaRPr kumimoji="1" lang="en-US" altLang="zh-TW" dirty="0" smtClean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78272" y="314470"/>
            <a:ext cx="2975738" cy="3969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Flappy Brain 2019_5_30 下午 01_32_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7826" y="746099"/>
            <a:ext cx="3165641" cy="56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altLang="zh-TW" sz="1200" dirty="0"/>
              <a:t>1. </a:t>
            </a:r>
            <a:r>
              <a:rPr lang="en-US" altLang="zh-TW" sz="1200" dirty="0" err="1"/>
              <a:t>Newzoo’s</a:t>
            </a:r>
            <a:r>
              <a:rPr lang="en-US" altLang="zh-TW" sz="1200" dirty="0"/>
              <a:t> Trends to Watch in 2019. 2019  [cited 2019 05.22]; Available from: </a:t>
            </a:r>
            <a:r>
              <a:rPr lang="en-US" altLang="zh-TW" sz="1200" dirty="0">
                <a:hlinkClick r:id="rId2"/>
              </a:rPr>
              <a:t>https://newzoo.com/insights/articles/newzoos-trends-to-watch-in-2019/</a:t>
            </a:r>
            <a:r>
              <a:rPr lang="en-US" altLang="zh-TW" sz="1200" dirty="0"/>
              <a:t>.</a:t>
            </a:r>
            <a:endParaRPr lang="zh-TW" altLang="zh-TW" sz="1200" dirty="0"/>
          </a:p>
          <a:p>
            <a:r>
              <a:rPr lang="en-US" altLang="zh-TW" sz="1200" dirty="0"/>
              <a:t>2. 2020, B.H. The Future in Brain/Neural-Computer Interaction: Horizon 2020. 2015; Available from: </a:t>
            </a:r>
            <a:r>
              <a:rPr lang="en-US" altLang="zh-TW" sz="1200" dirty="0">
                <a:hlinkClick r:id="rId3"/>
              </a:rPr>
              <a:t>http://bnci-horizon-2020.eu/roadmap</a:t>
            </a:r>
            <a:r>
              <a:rPr lang="en-US" altLang="zh-TW" sz="1200" dirty="0"/>
              <a:t>.</a:t>
            </a:r>
            <a:endParaRPr lang="zh-TW" altLang="zh-TW" sz="1200" dirty="0"/>
          </a:p>
          <a:p>
            <a:r>
              <a:rPr lang="en-US" altLang="zh-TW" sz="1200" dirty="0"/>
              <a:t>3. </a:t>
            </a:r>
            <a:r>
              <a:rPr lang="en-US" altLang="zh-TW" sz="1200" dirty="0" err="1"/>
              <a:t>Király</a:t>
            </a:r>
            <a:r>
              <a:rPr lang="en-US" altLang="zh-TW" sz="1200" dirty="0"/>
              <a:t>, O., et al., The mediating effect of gaming motivation between psychiatric symptoms and problematic online gaming: An online survey. 2015. 17(4): p. e88.</a:t>
            </a:r>
            <a:endParaRPr lang="zh-TW" altLang="zh-TW" sz="1200" dirty="0"/>
          </a:p>
          <a:p>
            <a:r>
              <a:rPr lang="en-US" altLang="zh-TW" sz="1200" dirty="0"/>
              <a:t>4. </a:t>
            </a:r>
            <a:r>
              <a:rPr lang="en-US" altLang="zh-TW" sz="1200" dirty="0" err="1"/>
              <a:t>Russoniello</a:t>
            </a:r>
            <a:r>
              <a:rPr lang="en-US" altLang="zh-TW" sz="1200" dirty="0"/>
              <a:t>, C.V., et al., EEG, HRV and Psychological Correlates while Playing Bejeweled II: A Randomized Controlled Study. 2009. 7(1): p. 189-192.</a:t>
            </a:r>
            <a:endParaRPr lang="zh-TW" altLang="zh-TW" sz="1200" dirty="0"/>
          </a:p>
          <a:p>
            <a:r>
              <a:rPr lang="en-US" altLang="zh-TW" sz="1200" dirty="0"/>
              <a:t>5. Ryan, R.M., et al., The motivational pull of video games: A self-determination theory approach. 2006. 30(4): p. 344-360.</a:t>
            </a:r>
            <a:endParaRPr lang="zh-TW" altLang="zh-TW" sz="1200" dirty="0"/>
          </a:p>
          <a:p>
            <a:r>
              <a:rPr lang="en-US" altLang="zh-TW" sz="1200" dirty="0"/>
              <a:t>6. Sullivan, F. 2015 Top Technologies in Microelectronics, Brain Computer Interface, D674-TI. 2015.09.16; Available from: </a:t>
            </a:r>
            <a:r>
              <a:rPr lang="en-US" altLang="zh-TW" sz="1200" dirty="0">
                <a:hlinkClick r:id="rId4"/>
              </a:rPr>
              <a:t>http://www.frost.com/d674</a:t>
            </a:r>
            <a:r>
              <a:rPr lang="en-US" altLang="zh-TW" sz="1200" dirty="0"/>
              <a:t>.</a:t>
            </a:r>
            <a:endParaRPr lang="zh-TW" altLang="zh-TW" sz="1200" dirty="0"/>
          </a:p>
          <a:p>
            <a:r>
              <a:rPr lang="en-US" altLang="zh-TW" sz="1200" dirty="0"/>
              <a:t>7. </a:t>
            </a:r>
            <a:r>
              <a:rPr lang="zh-TW" altLang="zh-TW" sz="1200" dirty="0"/>
              <a:t>中國民國衛生福利部統計處</a:t>
            </a:r>
            <a:r>
              <a:rPr lang="en-US" altLang="zh-TW" sz="1200" dirty="0"/>
              <a:t>. </a:t>
            </a:r>
            <a:r>
              <a:rPr lang="zh-TW" altLang="zh-TW" sz="1200" dirty="0"/>
              <a:t>身心障礙者人數按季統計</a:t>
            </a:r>
            <a:r>
              <a:rPr lang="en-US" altLang="zh-TW" sz="1200" dirty="0"/>
              <a:t>. 2019  [cited 2019 05.22]; Available from: </a:t>
            </a:r>
            <a:r>
              <a:rPr lang="en-US" altLang="zh-TW" sz="1200" dirty="0">
                <a:hlinkClick r:id="rId5"/>
              </a:rPr>
              <a:t>https://dep.mohw.gov.tw/DOS/cp-2976-13815-113.html</a:t>
            </a:r>
            <a:r>
              <a:rPr lang="en-US" altLang="zh-TW" sz="1200" dirty="0"/>
              <a:t>.</a:t>
            </a:r>
            <a:endParaRPr lang="zh-TW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7652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/>
              <a:t>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TW" altLang="en-US" sz="2400" spc="100" dirty="0"/>
              <a:t>遊戲帶給人們在固定生活下更多放鬆的空間與快樂。</a:t>
            </a:r>
            <a:r>
              <a:rPr lang="zh-TW" altLang="en-US" sz="2400" b="1" spc="100" dirty="0"/>
              <a:t>遊戲的過程可以激發思考力、建立自我認同甚至提升注意力等</a:t>
            </a:r>
            <a:r>
              <a:rPr lang="zh-TW" altLang="en-US" sz="2400" b="1" spc="100" dirty="0" smtClean="0"/>
              <a:t>，也</a:t>
            </a:r>
            <a:r>
              <a:rPr lang="zh-TW" altLang="en-US" sz="2400" b="1" spc="100" dirty="0"/>
              <a:t>有情緒放鬆、幸福感上升之</a:t>
            </a:r>
            <a:r>
              <a:rPr lang="zh-TW" altLang="en-US" sz="2400" b="1" spc="100" dirty="0" smtClean="0"/>
              <a:t>效</a:t>
            </a:r>
            <a:endParaRPr lang="en-US" altLang="zh-TW" sz="2400" b="1" spc="100" dirty="0" smtClean="0"/>
          </a:p>
          <a:p>
            <a:r>
              <a:rPr lang="zh-TW" altLang="zh-TW" sz="2400" spc="100" dirty="0"/>
              <a:t>現行遊戲目前都是以手指或手部移動等方式進行，</a:t>
            </a:r>
            <a:r>
              <a:rPr lang="zh-TW" altLang="zh-TW" sz="2400" b="1" spc="100" dirty="0"/>
              <a:t>對於手部缺陷或不建全的人而言，這些遊戲是完全無法</a:t>
            </a:r>
            <a:r>
              <a:rPr lang="zh-TW" altLang="zh-TW" sz="2400" b="1" spc="100" dirty="0" smtClean="0"/>
              <a:t>使用</a:t>
            </a:r>
            <a:endParaRPr lang="en-US" altLang="zh-TW" sz="2400" b="1" spc="100" dirty="0" smtClean="0"/>
          </a:p>
          <a:p>
            <a:pPr>
              <a:lnSpc>
                <a:spcPts val="2600"/>
              </a:lnSpc>
            </a:pPr>
            <a:r>
              <a:rPr lang="zh-TW" altLang="zh-TW" sz="2400" b="1" spc="100" dirty="0">
                <a:solidFill>
                  <a:srgbClr val="FF0000"/>
                </a:solidFill>
              </a:rPr>
              <a:t>希望建構一個不需要用肢體的遊戲，以滿足無法使用肢體的人也想要玩遊戲的</a:t>
            </a:r>
            <a:r>
              <a:rPr lang="zh-TW" altLang="zh-TW" sz="2400" b="1" spc="100" dirty="0" smtClean="0">
                <a:solidFill>
                  <a:srgbClr val="FF0000"/>
                </a:solidFill>
              </a:rPr>
              <a:t>需求</a:t>
            </a:r>
            <a:endParaRPr lang="zh-TW" altLang="en-US" sz="2400" b="1" spc="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</a:t>
            </a:r>
            <a:r>
              <a:rPr lang="zh-TW" altLang="en-US" dirty="0"/>
              <a:t>架構</a:t>
            </a:r>
          </a:p>
        </p:txBody>
      </p:sp>
      <p:pic>
        <p:nvPicPr>
          <p:cNvPr id="6" name="圖片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" t="2379" r="36524" b="6544"/>
          <a:stretch/>
        </p:blipFill>
        <p:spPr bwMode="auto">
          <a:xfrm>
            <a:off x="3825725" y="1123837"/>
            <a:ext cx="5343752" cy="2222320"/>
          </a:xfrm>
          <a:prstGeom prst="rect">
            <a:avLst/>
          </a:prstGeom>
          <a:noFill/>
        </p:spPr>
      </p:pic>
      <p:pic>
        <p:nvPicPr>
          <p:cNvPr id="7" name="內容版面配置區 6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2"/>
          <a:stretch/>
        </p:blipFill>
        <p:spPr bwMode="auto">
          <a:xfrm>
            <a:off x="6845704" y="2801257"/>
            <a:ext cx="4270324" cy="3413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01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裝置</a:t>
            </a:r>
            <a:r>
              <a:rPr lang="zh-TW" altLang="en-US" dirty="0"/>
              <a:t>設計</a:t>
            </a:r>
          </a:p>
        </p:txBody>
      </p:sp>
      <p:pic>
        <p:nvPicPr>
          <p:cNvPr id="2049" name="圖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88" y="2267713"/>
            <a:ext cx="8159415" cy="220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5626312" y="3052936"/>
            <a:ext cx="2546040" cy="1128846"/>
            <a:chOff x="0" y="0"/>
            <a:chExt cx="1696720" cy="752802"/>
          </a:xfrm>
        </p:grpSpPr>
        <p:cxnSp>
          <p:nvCxnSpPr>
            <p:cNvPr id="6" name="直線單箭頭接點 5"/>
            <p:cNvCxnSpPr/>
            <p:nvPr/>
          </p:nvCxnSpPr>
          <p:spPr>
            <a:xfrm>
              <a:off x="0" y="0"/>
              <a:ext cx="963295" cy="4287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" name="文字方塊 2"/>
            <p:cNvSpPr txBox="1">
              <a:spLocks noChangeArrowheads="1"/>
            </p:cNvSpPr>
            <p:nvPr/>
          </p:nvSpPr>
          <p:spPr bwMode="auto">
            <a:xfrm>
              <a:off x="963295" y="419427"/>
              <a:ext cx="73342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sz="8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前額有接觸皮膚訊號接收器</a:t>
              </a:r>
            </a:p>
          </p:txBody>
        </p:sp>
      </p:grp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1885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7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/>
              <a:t>外觀</a:t>
            </a:r>
            <a:r>
              <a:rPr lang="zh-TW" altLang="zh-TW" dirty="0"/>
              <a:t>示意圖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3769070" y="2011680"/>
            <a:ext cx="7862097" cy="2487168"/>
            <a:chOff x="0" y="0"/>
            <a:chExt cx="5763895" cy="174815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325" y="0"/>
              <a:ext cx="2157095" cy="1748155"/>
            </a:xfrm>
            <a:prstGeom prst="rect">
              <a:avLst/>
            </a:prstGeom>
          </p:spPr>
        </p:pic>
        <p:cxnSp>
          <p:nvCxnSpPr>
            <p:cNvPr id="6" name="直線單箭頭接點 5"/>
            <p:cNvCxnSpPr/>
            <p:nvPr/>
          </p:nvCxnSpPr>
          <p:spPr>
            <a:xfrm flipV="1">
              <a:off x="2676525" y="123825"/>
              <a:ext cx="838200" cy="5187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文字方塊 2"/>
            <p:cNvSpPr txBox="1">
              <a:spLocks noChangeArrowheads="1"/>
            </p:cNvSpPr>
            <p:nvPr/>
          </p:nvSpPr>
          <p:spPr bwMode="auto">
            <a:xfrm>
              <a:off x="3452813" y="0"/>
              <a:ext cx="100457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b="1">
                  <a:effectLst/>
                  <a:latin typeface="+mn-ea"/>
                  <a:cs typeface="新細明體" panose="02020500000000000000" pitchFamily="18" charset="-120"/>
                </a:rPr>
                <a:t>放置電池盒與電路板</a:t>
              </a: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2705100" y="1185863"/>
              <a:ext cx="747713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2"/>
            <p:cNvSpPr txBox="1">
              <a:spLocks noChangeArrowheads="1"/>
            </p:cNvSpPr>
            <p:nvPr/>
          </p:nvSpPr>
          <p:spPr bwMode="auto">
            <a:xfrm>
              <a:off x="3403221" y="1218601"/>
              <a:ext cx="1033145" cy="499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b="1">
                  <a:effectLst/>
                  <a:latin typeface="+mn-ea"/>
                  <a:cs typeface="新細明體" panose="02020500000000000000" pitchFamily="18" charset="-120"/>
                </a:rPr>
                <a:t>利用彈性綁繩穿彈性頭帶以固定於運動髮帶</a:t>
              </a:r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H="1">
              <a:off x="609600" y="1057275"/>
              <a:ext cx="700088" cy="1758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2"/>
            <p:cNvSpPr txBox="1">
              <a:spLocks noChangeArrowheads="1"/>
            </p:cNvSpPr>
            <p:nvPr/>
          </p:nvSpPr>
          <p:spPr bwMode="auto">
            <a:xfrm>
              <a:off x="0" y="1118020"/>
              <a:ext cx="609600" cy="234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b="1">
                  <a:effectLst/>
                  <a:latin typeface="+mn-ea"/>
                  <a:cs typeface="新細明體" panose="02020500000000000000" pitchFamily="18" charset="-120"/>
                </a:rPr>
                <a:t>盒子上蓋</a:t>
              </a: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1" t="26833" r="15030" b="29122"/>
            <a:stretch/>
          </p:blipFill>
          <p:spPr bwMode="auto">
            <a:xfrm rot="5400000">
              <a:off x="4207669" y="297656"/>
              <a:ext cx="953135" cy="4311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8" t="34775" r="31471" b="31529"/>
            <a:stretch/>
          </p:blipFill>
          <p:spPr bwMode="auto">
            <a:xfrm rot="5400000">
              <a:off x="4867275" y="233363"/>
              <a:ext cx="896620" cy="5734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文字方塊 2"/>
            <p:cNvSpPr txBox="1">
              <a:spLocks noChangeArrowheads="1"/>
            </p:cNvSpPr>
            <p:nvPr/>
          </p:nvSpPr>
          <p:spPr bwMode="auto">
            <a:xfrm>
              <a:off x="4457700" y="1009650"/>
              <a:ext cx="471170" cy="223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b="1">
                  <a:effectLst/>
                  <a:latin typeface="+mn-ea"/>
                  <a:cs typeface="新細明體" panose="02020500000000000000" pitchFamily="18" charset="-120"/>
                </a:rPr>
                <a:t>電池盒</a:t>
              </a:r>
            </a:p>
          </p:txBody>
        </p:sp>
        <p:sp>
          <p:nvSpPr>
            <p:cNvPr id="15" name="文字方塊 2"/>
            <p:cNvSpPr txBox="1">
              <a:spLocks noChangeArrowheads="1"/>
            </p:cNvSpPr>
            <p:nvPr/>
          </p:nvSpPr>
          <p:spPr bwMode="auto">
            <a:xfrm>
              <a:off x="5010150" y="1014413"/>
              <a:ext cx="753745" cy="223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b="1">
                  <a:effectLst/>
                  <a:latin typeface="+mn-ea"/>
                  <a:cs typeface="新細明體" panose="02020500000000000000" pitchFamily="18" charset="-120"/>
                </a:rPr>
                <a:t>傳送控制板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2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操作流程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668677"/>
              </p:ext>
            </p:extLst>
          </p:nvPr>
        </p:nvGraphicFramePr>
        <p:xfrm>
          <a:off x="4213860" y="853245"/>
          <a:ext cx="7048500" cy="5131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44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</a:t>
            </a:r>
            <a:r>
              <a:rPr lang="zh-TW" altLang="en-US" dirty="0"/>
              <a:t>執行設計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1349330"/>
            <a:ext cx="7334398" cy="4150196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18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預期</a:t>
            </a:r>
            <a:r>
              <a:rPr lang="zh-TW" altLang="en-US" dirty="0"/>
              <a:t>結果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4354790" y="3526257"/>
            <a:ext cx="3555200" cy="2516479"/>
            <a:chOff x="0" y="0"/>
            <a:chExt cx="2473325" cy="175069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10"/>
            <a:stretch/>
          </p:blipFill>
          <p:spPr bwMode="auto">
            <a:xfrm>
              <a:off x="942975" y="38100"/>
              <a:ext cx="1530350" cy="17125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21385" cy="1729105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4372268" y="864108"/>
            <a:ext cx="3474877" cy="2488184"/>
            <a:chOff x="0" y="0"/>
            <a:chExt cx="2417445" cy="1731010"/>
          </a:xfrm>
        </p:grpSpPr>
        <p:grpSp>
          <p:nvGrpSpPr>
            <p:cNvPr id="6" name="群組 5"/>
            <p:cNvGrpSpPr/>
            <p:nvPr/>
          </p:nvGrpSpPr>
          <p:grpSpPr>
            <a:xfrm>
              <a:off x="923925" y="19050"/>
              <a:ext cx="1493520" cy="1708150"/>
              <a:chOff x="0" y="0"/>
              <a:chExt cx="1493520" cy="1708150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54"/>
              <a:stretch/>
            </p:blipFill>
            <p:spPr bwMode="auto">
              <a:xfrm>
                <a:off x="0" y="0"/>
                <a:ext cx="1493520" cy="17081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9" name="矩形 8"/>
              <p:cNvSpPr/>
              <p:nvPr/>
            </p:nvSpPr>
            <p:spPr>
              <a:xfrm>
                <a:off x="114300" y="552450"/>
                <a:ext cx="1231265" cy="393825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</p:grp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22655" cy="1731010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8722787" y="2243591"/>
            <a:ext cx="213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不眨眼</a:t>
            </a:r>
            <a:r>
              <a:rPr lang="zh-TW" altLang="zh-TW" dirty="0" smtClean="0"/>
              <a:t>時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721841" y="4584313"/>
            <a:ext cx="213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眨眼</a:t>
            </a:r>
            <a:r>
              <a:rPr lang="zh-TW" altLang="zh-TW" dirty="0" smtClean="0"/>
              <a:t>時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864630" y="4485933"/>
            <a:ext cx="1769841" cy="566091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2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商業模式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624" y="1123837"/>
            <a:ext cx="7882680" cy="418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926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124</TotalTime>
  <Words>709</Words>
  <Application>Microsoft Office PowerPoint</Application>
  <PresentationFormat>寬螢幕</PresentationFormat>
  <Paragraphs>92</Paragraphs>
  <Slides>14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Yu Gothic Light</vt:lpstr>
      <vt:lpstr>微軟正黑體</vt:lpstr>
      <vt:lpstr>新細明體</vt:lpstr>
      <vt:lpstr>標楷體</vt:lpstr>
      <vt:lpstr>Arial</vt:lpstr>
      <vt:lpstr>Corbel</vt:lpstr>
      <vt:lpstr>Times New Roman</vt:lpstr>
      <vt:lpstr>Wingdings</vt:lpstr>
      <vt:lpstr>Wingdings 2</vt:lpstr>
      <vt:lpstr>框架</vt:lpstr>
      <vt:lpstr>Flappy Brain</vt:lpstr>
      <vt:lpstr>動機</vt:lpstr>
      <vt:lpstr>系統架構</vt:lpstr>
      <vt:lpstr>裝置設計</vt:lpstr>
      <vt:lpstr>外觀示意圖</vt:lpstr>
      <vt:lpstr>操作流程</vt:lpstr>
      <vt:lpstr>軟體執行設計</vt:lpstr>
      <vt:lpstr>預期結果</vt:lpstr>
      <vt:lpstr>商業模式</vt:lpstr>
      <vt:lpstr>相關產品競爭分析</vt:lpstr>
      <vt:lpstr>市場經濟價值</vt:lpstr>
      <vt:lpstr>市場經濟價值 (Con.)</vt:lpstr>
      <vt:lpstr>專案進度</vt:lpstr>
      <vt:lpstr>參考資料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Flappy Brain</dc:title>
  <dc:creator>YoYo</dc:creator>
  <cp:lastModifiedBy>彥儒 陳</cp:lastModifiedBy>
  <cp:revision>17</cp:revision>
  <dcterms:created xsi:type="dcterms:W3CDTF">2019-05-22T11:10:19Z</dcterms:created>
  <dcterms:modified xsi:type="dcterms:W3CDTF">2019-05-30T05:36:07Z</dcterms:modified>
</cp:coreProperties>
</file>